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embeddedFontLst>
    <p:embeddedFont>
      <p:font typeface="Montserrat"/>
      <p:regular r:id="rId8"/>
      <p:bold r:id="rId9"/>
      <p:italic r:id="rId10"/>
      <p:boldItalic r:id="rId11"/>
    </p:embeddedFont>
    <p:embeddedFont>
      <p:font typeface="Bree Serif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3" roundtripDataSignature="AMtx7mibtbLDTfFwkYBzq0d36hyQ0udY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boldItalic.fntdata"/><Relationship Id="rId10" Type="http://schemas.openxmlformats.org/officeDocument/2006/relationships/font" Target="fonts/Montserrat-italic.fntdata"/><Relationship Id="rId13" Type="http://customschemas.google.com/relationships/presentationmetadata" Target="metadata"/><Relationship Id="rId12" Type="http://schemas.openxmlformats.org/officeDocument/2006/relationships/font" Target="fonts/BreeSerif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Montserra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Montserr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3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1211263" y="685800"/>
            <a:ext cx="44370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/>
          <p:nvPr>
            <p:ph idx="2" type="sldImg"/>
          </p:nvPr>
        </p:nvSpPr>
        <p:spPr>
          <a:xfrm>
            <a:off x="1211263" y="685800"/>
            <a:ext cx="44370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  <a:noFill/>
          <a:ln>
            <a:noFill/>
          </a:ln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5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  <a:noFill/>
          <a:ln>
            <a:noFill/>
          </a:ln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7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8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10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  <a:noFill/>
          <a:ln>
            <a:noFill/>
          </a:ln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12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Char char="●"/>
              <a:defRPr b="0" i="0" sz="2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○"/>
              <a:defRPr b="0" i="0" sz="1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■"/>
              <a:defRPr b="0" i="0" sz="1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65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●"/>
              <a:defRPr b="0" i="0" sz="1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65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○"/>
              <a:defRPr b="0" i="0" sz="1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65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■"/>
              <a:defRPr b="0" i="0" sz="1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65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●"/>
              <a:defRPr b="0" i="0" sz="1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65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○"/>
              <a:defRPr b="0" i="0" sz="1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65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■"/>
              <a:defRPr b="0" i="0" sz="1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drive.google.com/file/d/14pS84HFjUsbEPy37oGJxYQ45DYCMj27h/view?usp=sharing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jpg"/><Relationship Id="rId5" Type="http://schemas.openxmlformats.org/officeDocument/2006/relationships/hyperlink" Target="https://drive.google.com/file/d/14pS84HFjUsbEPy37oGJxYQ45DYCMj27h/view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0" y="75"/>
            <a:ext cx="3041400" cy="77724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6399375" y="376650"/>
            <a:ext cx="3141900" cy="10698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3454725" y="2917550"/>
            <a:ext cx="2497800" cy="11184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3426375" y="423900"/>
            <a:ext cx="2530800" cy="6270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3454725" y="5465800"/>
            <a:ext cx="6089100" cy="8112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0" y="2733675"/>
            <a:ext cx="3041400" cy="5038800"/>
          </a:xfrm>
          <a:prstGeom prst="rect">
            <a:avLst/>
          </a:prstGeom>
          <a:solidFill>
            <a:srgbClr val="25AA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 txBox="1"/>
          <p:nvPr>
            <p:ph idx="4294967295" type="body"/>
          </p:nvPr>
        </p:nvSpPr>
        <p:spPr>
          <a:xfrm>
            <a:off x="341600" y="3925050"/>
            <a:ext cx="2312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b="1" lang="en" sz="1600">
                <a:solidFill>
                  <a:srgbClr val="FFFFFF"/>
                </a:solidFill>
                <a:latin typeface="Bree Serif"/>
                <a:ea typeface="Bree Serif"/>
                <a:cs typeface="Bree Serif"/>
                <a:sym typeface="Bree Serif"/>
              </a:rPr>
              <a:t>A mom with a demanding business</a:t>
            </a:r>
            <a:endParaRPr i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1" name="Google Shape;61;p1"/>
          <p:cNvCxnSpPr/>
          <p:nvPr/>
        </p:nvCxnSpPr>
        <p:spPr>
          <a:xfrm>
            <a:off x="447650" y="5133625"/>
            <a:ext cx="1857600" cy="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1"/>
          <p:cNvSpPr txBox="1"/>
          <p:nvPr/>
        </p:nvSpPr>
        <p:spPr>
          <a:xfrm>
            <a:off x="238100" y="5247800"/>
            <a:ext cx="2133300" cy="17542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00658" lvl="0" marL="36576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Seattle, WA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Owner of a women’s gym called “Girl Boss”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BSc, Kinesiology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Mom of a 5-year old and a newborn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Age 38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$75,000 / year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1"/>
          <p:cNvSpPr txBox="1"/>
          <p:nvPr>
            <p:ph idx="4294967295" type="body"/>
          </p:nvPr>
        </p:nvSpPr>
        <p:spPr>
          <a:xfrm>
            <a:off x="3539075" y="5569900"/>
            <a:ext cx="6454500" cy="6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" sz="1600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COVID Vaccine Messages</a:t>
            </a:r>
            <a:br>
              <a:rPr b="1" lang="en" sz="16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How can you frame the COVID vaccine so that it has the biggest impact on this persona?</a:t>
            </a:r>
            <a:endParaRPr i="1"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1"/>
          <p:cNvSpPr txBox="1"/>
          <p:nvPr>
            <p:ph idx="4294967295" type="body"/>
          </p:nvPr>
        </p:nvSpPr>
        <p:spPr>
          <a:xfrm>
            <a:off x="6499912" y="469150"/>
            <a:ext cx="30414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 fontScale="925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48648"/>
              <a:buNone/>
            </a:pPr>
            <a:r>
              <a:rPr lang="en" sz="1600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Barriers / Beliefs</a:t>
            </a:r>
            <a:br>
              <a:rPr b="1" lang="en" sz="16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What does this person struggle with in relation to the COVID vaccine? What’s stopping them from supporting vaccination?</a:t>
            </a:r>
            <a:endParaRPr i="1"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5" name="Google Shape;65;p1"/>
          <p:cNvCxnSpPr/>
          <p:nvPr/>
        </p:nvCxnSpPr>
        <p:spPr>
          <a:xfrm>
            <a:off x="6394375" y="1468150"/>
            <a:ext cx="3143100" cy="0"/>
          </a:xfrm>
          <a:prstGeom prst="straightConnector1">
            <a:avLst/>
          </a:prstGeom>
          <a:noFill/>
          <a:ln cap="flat" cmpd="sng" w="38100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6" name="Google Shape;66;p1"/>
          <p:cNvSpPr txBox="1"/>
          <p:nvPr>
            <p:ph idx="4294967295" type="title"/>
          </p:nvPr>
        </p:nvSpPr>
        <p:spPr>
          <a:xfrm>
            <a:off x="-100" y="309975"/>
            <a:ext cx="30414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800">
                <a:solidFill>
                  <a:srgbClr val="25AAE1"/>
                </a:solidFill>
                <a:latin typeface="Bree Serif"/>
                <a:ea typeface="Bree Serif"/>
                <a:cs typeface="Bree Serif"/>
                <a:sym typeface="Bree Serif"/>
              </a:rPr>
              <a:t>Fitness Fiona</a:t>
            </a:r>
            <a:endParaRPr b="1" sz="3800">
              <a:solidFill>
                <a:srgbClr val="25AAE1"/>
              </a:solidFill>
              <a:latin typeface="Bree Serif"/>
              <a:ea typeface="Bree Serif"/>
              <a:cs typeface="Bree Serif"/>
              <a:sym typeface="Bree Serif"/>
            </a:endParaRPr>
          </a:p>
        </p:txBody>
      </p:sp>
      <p:sp>
        <p:nvSpPr>
          <p:cNvPr id="67" name="Google Shape;67;p1"/>
          <p:cNvSpPr txBox="1"/>
          <p:nvPr>
            <p:ph idx="4294967295" type="body"/>
          </p:nvPr>
        </p:nvSpPr>
        <p:spPr>
          <a:xfrm>
            <a:off x="3533788" y="380763"/>
            <a:ext cx="2535600" cy="6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" sz="1600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Key Concerns</a:t>
            </a:r>
            <a:br>
              <a:rPr b="1" lang="en" sz="16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Related to COVID-19</a:t>
            </a:r>
            <a:endParaRPr i="1"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8" name="Google Shape;68;p1"/>
          <p:cNvCxnSpPr/>
          <p:nvPr/>
        </p:nvCxnSpPr>
        <p:spPr>
          <a:xfrm>
            <a:off x="3421588" y="1084550"/>
            <a:ext cx="2530800" cy="0"/>
          </a:xfrm>
          <a:prstGeom prst="straightConnector1">
            <a:avLst/>
          </a:prstGeom>
          <a:noFill/>
          <a:ln cap="flat" cmpd="sng" w="38100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9" name="Google Shape;69;p1"/>
          <p:cNvSpPr txBox="1"/>
          <p:nvPr/>
        </p:nvSpPr>
        <p:spPr>
          <a:xfrm>
            <a:off x="3212050" y="1194400"/>
            <a:ext cx="2857200" cy="9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Wants herself and her clients to stay healthy</a:t>
            </a:r>
            <a:endParaRPr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Worried</a:t>
            </a: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her gym will be the location of an Omicron outbreak, causing negative PR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1"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Wants to enforce a vaccination requirement, but is afraid of unhappy customers</a:t>
            </a:r>
            <a:endParaRPr b="1"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433349" y="1277094"/>
            <a:ext cx="2263800" cy="2263800"/>
          </a:xfrm>
          <a:prstGeom prst="ellipse">
            <a:avLst/>
          </a:prstGeom>
          <a:solidFill>
            <a:srgbClr val="FFFFFF">
              <a:alpha val="2039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>
            <p:ph idx="4294967295" type="body"/>
          </p:nvPr>
        </p:nvSpPr>
        <p:spPr>
          <a:xfrm>
            <a:off x="3539075" y="3167277"/>
            <a:ext cx="25356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" sz="1600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Values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i="1"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Which values do they hold?</a:t>
            </a:r>
            <a:br>
              <a:rPr i="1"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" sz="8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Values from Yale / UNICEF guide</a:t>
            </a:r>
            <a:endParaRPr i="1" sz="8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72" name="Google Shape;72;p1"/>
          <p:cNvCxnSpPr/>
          <p:nvPr/>
        </p:nvCxnSpPr>
        <p:spPr>
          <a:xfrm>
            <a:off x="3454725" y="4035889"/>
            <a:ext cx="2502938" cy="61"/>
          </a:xfrm>
          <a:prstGeom prst="straightConnector1">
            <a:avLst/>
          </a:prstGeom>
          <a:noFill/>
          <a:ln cap="flat" cmpd="sng" w="38100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73" name="Google Shape;73;p1"/>
          <p:cNvGrpSpPr/>
          <p:nvPr/>
        </p:nvGrpSpPr>
        <p:grpSpPr>
          <a:xfrm>
            <a:off x="6396865" y="2917508"/>
            <a:ext cx="3146895" cy="1118381"/>
            <a:chOff x="6396875" y="2166375"/>
            <a:chExt cx="3146895" cy="999000"/>
          </a:xfrm>
        </p:grpSpPr>
        <p:sp>
          <p:nvSpPr>
            <p:cNvPr id="74" name="Google Shape;74;p1"/>
            <p:cNvSpPr/>
            <p:nvPr/>
          </p:nvSpPr>
          <p:spPr>
            <a:xfrm>
              <a:off x="6401870" y="2166375"/>
              <a:ext cx="3141900" cy="977400"/>
            </a:xfrm>
            <a:prstGeom prst="rect">
              <a:avLst/>
            </a:prstGeom>
            <a:solidFill>
              <a:srgbClr val="BCBCBC">
                <a:alpha val="980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5" name="Google Shape;75;p1"/>
            <p:cNvCxnSpPr/>
            <p:nvPr/>
          </p:nvCxnSpPr>
          <p:spPr>
            <a:xfrm>
              <a:off x="6396875" y="3165375"/>
              <a:ext cx="3143100" cy="0"/>
            </a:xfrm>
            <a:prstGeom prst="straightConnector1">
              <a:avLst/>
            </a:prstGeom>
            <a:noFill/>
            <a:ln cap="flat" cmpd="sng" w="38100">
              <a:solidFill>
                <a:srgbClr val="25AAE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76" name="Google Shape;76;p1"/>
          <p:cNvSpPr txBox="1"/>
          <p:nvPr>
            <p:ph idx="4294967295" type="body"/>
          </p:nvPr>
        </p:nvSpPr>
        <p:spPr>
          <a:xfrm>
            <a:off x="6499912" y="2989250"/>
            <a:ext cx="30414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" sz="1600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Influenced by:</a:t>
            </a:r>
            <a:br>
              <a:rPr b="1" lang="en" sz="16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Experts? Peers? Family? Online influencers?</a:t>
            </a:r>
            <a:endParaRPr i="1"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" name="Google Shape;77;p1"/>
          <p:cNvSpPr txBox="1"/>
          <p:nvPr/>
        </p:nvSpPr>
        <p:spPr>
          <a:xfrm>
            <a:off x="6174199" y="1575400"/>
            <a:ext cx="3141899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She’s been vaccinated; </a:t>
            </a:r>
            <a:r>
              <a:rPr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but</a:t>
            </a: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she believes everyone has the right to choose</a:t>
            </a:r>
            <a:endParaRPr/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sng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Does not want</a:t>
            </a: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to alienate clients or have awkward social interactions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Doesn’t want to be targeted by anti-vaxxers</a:t>
            </a:r>
            <a:endParaRPr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" name="Google Shape;78;p1"/>
          <p:cNvSpPr txBox="1"/>
          <p:nvPr/>
        </p:nvSpPr>
        <p:spPr>
          <a:xfrm>
            <a:off x="3214650" y="4168525"/>
            <a:ext cx="2854738" cy="9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0658" lvl="0" marL="36576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Care / harm</a:t>
            </a:r>
            <a:endParaRPr/>
          </a:p>
          <a:p>
            <a:pPr indent="-200658" lvl="0" marL="36576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Purity / degradation</a:t>
            </a:r>
            <a:endParaRPr/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Liberty / oppression</a:t>
            </a:r>
            <a:endParaRPr/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Authority / subversion</a:t>
            </a:r>
            <a:endParaRPr/>
          </a:p>
          <a:p>
            <a:pPr indent="-137158" lvl="0" marL="36576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None/>
            </a:pPr>
            <a:r>
              <a:t/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9" name="Google Shape;79;p1"/>
          <p:cNvSpPr txBox="1"/>
          <p:nvPr/>
        </p:nvSpPr>
        <p:spPr>
          <a:xfrm>
            <a:off x="6176800" y="4168525"/>
            <a:ext cx="3139298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Health agencies; local health mandates and recommendations</a:t>
            </a:r>
            <a:endParaRPr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Clients at her gym</a:t>
            </a:r>
            <a:endParaRPr/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Peers – friends and family</a:t>
            </a:r>
            <a:endParaRPr/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Fitness community, including Instagram influencers like Cory Boling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0" name="Google Shape;80;p1"/>
          <p:cNvCxnSpPr/>
          <p:nvPr/>
        </p:nvCxnSpPr>
        <p:spPr>
          <a:xfrm>
            <a:off x="3454725" y="6277000"/>
            <a:ext cx="6105600" cy="0"/>
          </a:xfrm>
          <a:prstGeom prst="straightConnector1">
            <a:avLst/>
          </a:prstGeom>
          <a:noFill/>
          <a:ln cap="flat" cmpd="sng" w="38100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1" name="Google Shape;81;p1"/>
          <p:cNvSpPr txBox="1"/>
          <p:nvPr>
            <p:ph idx="4294967295" type="body"/>
          </p:nvPr>
        </p:nvSpPr>
        <p:spPr>
          <a:xfrm>
            <a:off x="341599" y="4503450"/>
            <a:ext cx="2622529" cy="5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i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Location? Profession? Education? Family? Age? Income? </a:t>
            </a:r>
            <a:endParaRPr i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2" name="Google Shape;82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8451" y="1812013"/>
            <a:ext cx="2010828" cy="2020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721" y="7307598"/>
            <a:ext cx="655256" cy="340153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"/>
          <p:cNvSpPr/>
          <p:nvPr/>
        </p:nvSpPr>
        <p:spPr>
          <a:xfrm>
            <a:off x="3454725" y="4238448"/>
            <a:ext cx="588300" cy="178800"/>
          </a:xfrm>
          <a:prstGeom prst="ellipse">
            <a:avLst/>
          </a:prstGeom>
          <a:noFill/>
          <a:ln cap="flat" cmpd="sng" w="9525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3593475" y="4551625"/>
            <a:ext cx="588300" cy="129600"/>
          </a:xfrm>
          <a:prstGeom prst="ellipse">
            <a:avLst/>
          </a:prstGeom>
          <a:noFill/>
          <a:ln cap="flat" cmpd="sng" w="9525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3533800" y="4669575"/>
            <a:ext cx="588300" cy="162600"/>
          </a:xfrm>
          <a:prstGeom prst="ellipse">
            <a:avLst/>
          </a:prstGeom>
          <a:noFill/>
          <a:ln cap="flat" cmpd="sng" w="9525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"/>
          <p:cNvSpPr/>
          <p:nvPr/>
        </p:nvSpPr>
        <p:spPr>
          <a:xfrm>
            <a:off x="0" y="75"/>
            <a:ext cx="3041400" cy="77724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3"/>
          <p:cNvSpPr/>
          <p:nvPr/>
        </p:nvSpPr>
        <p:spPr>
          <a:xfrm>
            <a:off x="6399375" y="376650"/>
            <a:ext cx="3141900" cy="10698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3"/>
          <p:cNvSpPr/>
          <p:nvPr/>
        </p:nvSpPr>
        <p:spPr>
          <a:xfrm>
            <a:off x="3454725" y="2917550"/>
            <a:ext cx="2497800" cy="11184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3"/>
          <p:cNvSpPr/>
          <p:nvPr/>
        </p:nvSpPr>
        <p:spPr>
          <a:xfrm>
            <a:off x="3426375" y="385200"/>
            <a:ext cx="2530800" cy="10467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3"/>
          <p:cNvSpPr/>
          <p:nvPr/>
        </p:nvSpPr>
        <p:spPr>
          <a:xfrm>
            <a:off x="3454725" y="5465800"/>
            <a:ext cx="6089100" cy="811200"/>
          </a:xfrm>
          <a:prstGeom prst="rect">
            <a:avLst/>
          </a:prstGeom>
          <a:solidFill>
            <a:srgbClr val="BCBCBC">
              <a:alpha val="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3"/>
          <p:cNvSpPr/>
          <p:nvPr/>
        </p:nvSpPr>
        <p:spPr>
          <a:xfrm>
            <a:off x="0" y="2733675"/>
            <a:ext cx="3041400" cy="5038800"/>
          </a:xfrm>
          <a:prstGeom prst="rect">
            <a:avLst/>
          </a:prstGeom>
          <a:solidFill>
            <a:srgbClr val="25AA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3"/>
          <p:cNvSpPr txBox="1"/>
          <p:nvPr>
            <p:ph idx="4294967295" type="body"/>
          </p:nvPr>
        </p:nvSpPr>
        <p:spPr>
          <a:xfrm>
            <a:off x="341600" y="3925050"/>
            <a:ext cx="2312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b="1" lang="en" sz="1600">
                <a:solidFill>
                  <a:srgbClr val="FFFFFF"/>
                </a:solidFill>
                <a:latin typeface="Bree Serif"/>
                <a:ea typeface="Bree Serif"/>
                <a:cs typeface="Bree Serif"/>
                <a:sym typeface="Bree Serif"/>
              </a:rPr>
              <a:t>Description</a:t>
            </a:r>
            <a:endParaRPr i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8" name="Google Shape;98;p3"/>
          <p:cNvCxnSpPr/>
          <p:nvPr/>
        </p:nvCxnSpPr>
        <p:spPr>
          <a:xfrm>
            <a:off x="447650" y="5133625"/>
            <a:ext cx="1857600" cy="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9" name="Google Shape;99;p3"/>
          <p:cNvSpPr txBox="1"/>
          <p:nvPr/>
        </p:nvSpPr>
        <p:spPr>
          <a:xfrm>
            <a:off x="238100" y="5247800"/>
            <a:ext cx="2133300" cy="14003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00658" lvl="0" marL="36576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Location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Profession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Education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Parent?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Age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Income</a:t>
            </a:r>
            <a:endParaRPr b="0" i="0" sz="1000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" name="Google Shape;100;p3"/>
          <p:cNvSpPr txBox="1"/>
          <p:nvPr>
            <p:ph idx="4294967295" type="body"/>
          </p:nvPr>
        </p:nvSpPr>
        <p:spPr>
          <a:xfrm>
            <a:off x="6499912" y="469150"/>
            <a:ext cx="30414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 fontScale="925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48648"/>
              <a:buNone/>
            </a:pPr>
            <a:r>
              <a:rPr lang="en" sz="1600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Barriers / Beliefs</a:t>
            </a:r>
            <a:br>
              <a:rPr b="1" lang="en" sz="16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What does this person struggle with in relation to the COVID vaccine? What’s stopping them from supporting vaccination?</a:t>
            </a:r>
            <a:endParaRPr i="1"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01" name="Google Shape;101;p3"/>
          <p:cNvCxnSpPr/>
          <p:nvPr/>
        </p:nvCxnSpPr>
        <p:spPr>
          <a:xfrm>
            <a:off x="6394375" y="1468150"/>
            <a:ext cx="3143100" cy="0"/>
          </a:xfrm>
          <a:prstGeom prst="straightConnector1">
            <a:avLst/>
          </a:prstGeom>
          <a:noFill/>
          <a:ln cap="flat" cmpd="sng" w="38100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2" name="Google Shape;102;p3"/>
          <p:cNvSpPr txBox="1"/>
          <p:nvPr>
            <p:ph idx="4294967295" type="title"/>
          </p:nvPr>
        </p:nvSpPr>
        <p:spPr>
          <a:xfrm>
            <a:off x="-100" y="309975"/>
            <a:ext cx="30414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800">
                <a:solidFill>
                  <a:srgbClr val="25AAE1"/>
                </a:solidFill>
                <a:latin typeface="Bree Serif"/>
                <a:ea typeface="Bree Serif"/>
                <a:cs typeface="Bree Serif"/>
                <a:sym typeface="Bree Serif"/>
              </a:rPr>
              <a:t>Name</a:t>
            </a:r>
            <a:endParaRPr b="1" sz="3800">
              <a:solidFill>
                <a:srgbClr val="25AAE1"/>
              </a:solidFill>
              <a:latin typeface="Bree Serif"/>
              <a:ea typeface="Bree Serif"/>
              <a:cs typeface="Bree Serif"/>
              <a:sym typeface="Bree Serif"/>
            </a:endParaRPr>
          </a:p>
        </p:txBody>
      </p:sp>
      <p:sp>
        <p:nvSpPr>
          <p:cNvPr id="103" name="Google Shape;103;p3"/>
          <p:cNvSpPr txBox="1"/>
          <p:nvPr>
            <p:ph idx="4294967295" type="body"/>
          </p:nvPr>
        </p:nvSpPr>
        <p:spPr>
          <a:xfrm>
            <a:off x="3533788" y="761763"/>
            <a:ext cx="2535600" cy="6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" sz="1600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Key Concerns</a:t>
            </a:r>
            <a:br>
              <a:rPr b="1" lang="en" sz="16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" sz="1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Related to COVID-19</a:t>
            </a:r>
            <a:endParaRPr i="1" sz="1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04" name="Google Shape;104;p3"/>
          <p:cNvCxnSpPr/>
          <p:nvPr/>
        </p:nvCxnSpPr>
        <p:spPr>
          <a:xfrm>
            <a:off x="3421588" y="1465550"/>
            <a:ext cx="2530800" cy="0"/>
          </a:xfrm>
          <a:prstGeom prst="straightConnector1">
            <a:avLst/>
          </a:prstGeom>
          <a:noFill/>
          <a:ln cap="flat" cmpd="sng" w="38100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" name="Google Shape;105;p3"/>
          <p:cNvSpPr txBox="1"/>
          <p:nvPr/>
        </p:nvSpPr>
        <p:spPr>
          <a:xfrm>
            <a:off x="3212050" y="1575400"/>
            <a:ext cx="2791500" cy="9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0658" lvl="0" marL="36576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6" name="Google Shape;106;p3"/>
          <p:cNvSpPr/>
          <p:nvPr/>
        </p:nvSpPr>
        <p:spPr>
          <a:xfrm>
            <a:off x="388700" y="1238875"/>
            <a:ext cx="2263800" cy="2263800"/>
          </a:xfrm>
          <a:prstGeom prst="ellipse">
            <a:avLst/>
          </a:prstGeom>
          <a:solidFill>
            <a:srgbClr val="FFFFFF">
              <a:alpha val="2039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7" name="Google Shape;107;p3"/>
          <p:cNvCxnSpPr/>
          <p:nvPr/>
        </p:nvCxnSpPr>
        <p:spPr>
          <a:xfrm>
            <a:off x="3454725" y="4035889"/>
            <a:ext cx="2502938" cy="61"/>
          </a:xfrm>
          <a:prstGeom prst="straightConnector1">
            <a:avLst/>
          </a:prstGeom>
          <a:noFill/>
          <a:ln cap="flat" cmpd="sng" w="38100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08" name="Google Shape;108;p3"/>
          <p:cNvGrpSpPr/>
          <p:nvPr/>
        </p:nvGrpSpPr>
        <p:grpSpPr>
          <a:xfrm>
            <a:off x="6396865" y="2917508"/>
            <a:ext cx="3146895" cy="1118381"/>
            <a:chOff x="6396875" y="2166375"/>
            <a:chExt cx="3146895" cy="999000"/>
          </a:xfrm>
        </p:grpSpPr>
        <p:sp>
          <p:nvSpPr>
            <p:cNvPr id="109" name="Google Shape;109;p3"/>
            <p:cNvSpPr/>
            <p:nvPr/>
          </p:nvSpPr>
          <p:spPr>
            <a:xfrm>
              <a:off x="6401870" y="2166375"/>
              <a:ext cx="3141900" cy="977400"/>
            </a:xfrm>
            <a:prstGeom prst="rect">
              <a:avLst/>
            </a:prstGeom>
            <a:solidFill>
              <a:srgbClr val="BCBCBC">
                <a:alpha val="980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10" name="Google Shape;110;p3"/>
            <p:cNvCxnSpPr/>
            <p:nvPr/>
          </p:nvCxnSpPr>
          <p:spPr>
            <a:xfrm>
              <a:off x="6396875" y="3165375"/>
              <a:ext cx="3143100" cy="0"/>
            </a:xfrm>
            <a:prstGeom prst="straightConnector1">
              <a:avLst/>
            </a:prstGeom>
            <a:noFill/>
            <a:ln cap="flat" cmpd="sng" w="38100">
              <a:solidFill>
                <a:srgbClr val="25AAE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1" name="Google Shape;111;p3"/>
          <p:cNvSpPr txBox="1"/>
          <p:nvPr/>
        </p:nvSpPr>
        <p:spPr>
          <a:xfrm>
            <a:off x="6174200" y="1575400"/>
            <a:ext cx="2791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3214650" y="4168525"/>
            <a:ext cx="2791500" cy="9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0658" lvl="0" marL="36576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00658" lvl="0" marL="36576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3"/>
          <p:cNvSpPr txBox="1"/>
          <p:nvPr/>
        </p:nvSpPr>
        <p:spPr>
          <a:xfrm>
            <a:off x="6176800" y="4168525"/>
            <a:ext cx="2791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Montserrat"/>
              <a:buChar char="●"/>
            </a:pPr>
            <a:r>
              <a:rPr b="0" i="0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Your text here</a:t>
            </a:r>
            <a:endParaRPr b="0" i="0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14" name="Google Shape;114;p3"/>
          <p:cNvCxnSpPr/>
          <p:nvPr/>
        </p:nvCxnSpPr>
        <p:spPr>
          <a:xfrm>
            <a:off x="3454725" y="6277000"/>
            <a:ext cx="6105600" cy="0"/>
          </a:xfrm>
          <a:prstGeom prst="straightConnector1">
            <a:avLst/>
          </a:prstGeom>
          <a:noFill/>
          <a:ln cap="flat" cmpd="sng" w="38100">
            <a:solidFill>
              <a:srgbClr val="25AAE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5" name="Google Shape;115;p3"/>
          <p:cNvSpPr txBox="1"/>
          <p:nvPr>
            <p:ph idx="4294967295" type="body"/>
          </p:nvPr>
        </p:nvSpPr>
        <p:spPr>
          <a:xfrm>
            <a:off x="341599" y="4503450"/>
            <a:ext cx="2622529" cy="5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i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Location? Profession? Education? Family? Age? Income? </a:t>
            </a:r>
            <a:endParaRPr i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6" name="Google Shape;11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8451" y="1812013"/>
            <a:ext cx="2010828" cy="2020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721" y="7307598"/>
            <a:ext cx="655256" cy="34015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3539075" y="3167277"/>
            <a:ext cx="25356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None/>
            </a:pPr>
            <a:r>
              <a:rPr b="0" i="0" lang="en" sz="1600" u="none" cap="none" strike="noStrike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Values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None/>
            </a:pPr>
            <a:r>
              <a:rPr b="0" i="1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Which values do they hold?</a:t>
            </a:r>
            <a:br>
              <a:rPr b="0" i="1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1" lang="en" sz="800" u="sng" cap="none" strike="noStrike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Values from Yale / UNICEF guide</a:t>
            </a:r>
            <a:endParaRPr b="0" i="1" sz="8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9" name="Google Shape;119;p3"/>
          <p:cNvSpPr txBox="1"/>
          <p:nvPr/>
        </p:nvSpPr>
        <p:spPr>
          <a:xfrm>
            <a:off x="6499912" y="2989250"/>
            <a:ext cx="30414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None/>
            </a:pPr>
            <a:r>
              <a:rPr b="0" i="0" lang="en" sz="1600" u="none" cap="none" strike="noStrike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Influenced by:</a:t>
            </a:r>
            <a:br>
              <a:rPr b="1" i="0" lang="en" sz="16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1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Experts? Peers? Family? Online influencers?</a:t>
            </a:r>
            <a:endParaRPr b="0" i="1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3539075" y="5569900"/>
            <a:ext cx="6454500" cy="6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 lnSpcReduction="10000"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None/>
            </a:pPr>
            <a:r>
              <a:rPr b="0" i="0" lang="en" sz="1600" u="none" cap="none" strike="noStrike">
                <a:solidFill>
                  <a:srgbClr val="434343"/>
                </a:solidFill>
                <a:latin typeface="Bree Serif"/>
                <a:ea typeface="Bree Serif"/>
                <a:cs typeface="Bree Serif"/>
                <a:sym typeface="Bree Serif"/>
              </a:rPr>
              <a:t>COVID Vaccine Messages</a:t>
            </a:r>
            <a:br>
              <a:rPr b="1" i="0" lang="en" sz="16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1" lang="en" sz="10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How can you frame the COVID vaccine so that it has the biggest impact on this persona?</a:t>
            </a:r>
            <a:endParaRPr b="0" i="1" sz="10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